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0" r:id="rId5"/>
    <p:sldId id="262" r:id="rId6"/>
    <p:sldId id="261"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835"/>
            <a:ext cx="12192000" cy="1136015"/>
          </a:xfrm>
        </p:spPr>
        <p:txBody>
          <a:bodyPr/>
          <a:lstStyle/>
          <a:p>
            <a:pPr algn="ctr"/>
            <a:r>
              <a:rPr lang="en-US" sz="3200" dirty="0">
                <a:solidFill>
                  <a:schemeClr val="tx1">
                    <a:lumMod val="65000"/>
                    <a:lumOff val="35000"/>
                  </a:schemeClr>
                </a:solidFill>
                <a:latin typeface="Franklin Gothic Medium" panose="020B0603020102020204" charset="0"/>
                <a:cs typeface="Franklin Gothic Medium" panose="020B0603020102020204" charset="0"/>
              </a:rPr>
              <a:t>Making Custom Dataset using Auto-labeling</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3" name="Subtitle 2"/>
          <p:cNvSpPr>
            <a:spLocks noGrp="1"/>
          </p:cNvSpPr>
          <p:nvPr>
            <p:ph type="subTitle" idx="1"/>
          </p:nvPr>
        </p:nvSpPr>
        <p:spPr>
          <a:xfrm>
            <a:off x="0" y="3353435"/>
            <a:ext cx="12192000" cy="2766060"/>
          </a:xfrm>
        </p:spPr>
        <p:txBody>
          <a:bodyPr/>
          <a:lstStyle/>
          <a:p>
            <a:r>
              <a:rPr lang="en-US" altLang="en-US" sz="1600">
                <a:solidFill>
                  <a:schemeClr val="tx1">
                    <a:lumMod val="85000"/>
                    <a:lumOff val="15000"/>
                  </a:schemeClr>
                </a:solidFill>
                <a:latin typeface="Yu Gothic Medium" panose="020B0500000000000000" charset="-128"/>
                <a:ea typeface="Yu Gothic Medium" panose="020B0500000000000000" charset="-128"/>
              </a:rPr>
              <a:t>Preparing a custom dataset in PASCAL VOC format for the EDGE Computing</a:t>
            </a:r>
            <a:endParaRPr lang="en-US" altLang="en-US" sz="1600">
              <a:solidFill>
                <a:schemeClr val="tx1">
                  <a:lumMod val="85000"/>
                  <a:lumOff val="15000"/>
                </a:schemeClr>
              </a:solidFill>
              <a:latin typeface="Yu Gothic Medium" panose="020B0500000000000000" charset="-128"/>
              <a:ea typeface="Yu Gothic Medium" panose="020B0500000000000000" charset="-128"/>
            </a:endParaRPr>
          </a:p>
          <a:p>
            <a:pPr algn="ctr"/>
            <a:r>
              <a:rPr lang="en-US" altLang="en-US" sz="1600">
                <a:solidFill>
                  <a:schemeClr val="tx1">
                    <a:lumMod val="85000"/>
                    <a:lumOff val="15000"/>
                  </a:schemeClr>
                </a:solidFill>
                <a:latin typeface="Yu Gothic Medium" panose="020B0500000000000000" charset="-128"/>
                <a:ea typeface="Yu Gothic Medium" panose="020B0500000000000000" charset="-128"/>
              </a:rPr>
              <a:t>course project using an auto-labeling technique to avoid manually labeling every image.</a:t>
            </a:r>
            <a:endParaRPr lang="en-US" altLang="en-US" sz="1600">
              <a:solidFill>
                <a:schemeClr val="tx1">
                  <a:lumMod val="85000"/>
                  <a:lumOff val="15000"/>
                </a:schemeClr>
              </a:solidFill>
              <a:latin typeface="Yu Gothic Medium" panose="020B0500000000000000" charset="-128"/>
              <a:ea typeface="Yu Gothic Medium" panose="020B0500000000000000" charset="-128"/>
            </a:endParaRPr>
          </a:p>
          <a:p>
            <a:endParaRPr lang="en-US" altLang="en-US" sz="1600">
              <a:solidFill>
                <a:schemeClr val="tx1">
                  <a:lumMod val="85000"/>
                  <a:lumOff val="15000"/>
                </a:schemeClr>
              </a:solidFill>
              <a:latin typeface="Yu Gothic Medium" panose="020B0500000000000000" charset="-128"/>
              <a:ea typeface="Yu Gothic Medium" panose="020B0500000000000000" charset="-128"/>
            </a:endParaRPr>
          </a:p>
          <a:p>
            <a:endParaRPr lang="en-US" altLang="en-US" sz="1600" b="1">
              <a:solidFill>
                <a:schemeClr val="tx1">
                  <a:lumMod val="85000"/>
                  <a:lumOff val="15000"/>
                </a:schemeClr>
              </a:solidFill>
              <a:latin typeface="Yu Gothic Medium" panose="020B0500000000000000" charset="-128"/>
              <a:ea typeface="Yu Gothic Medium" panose="020B0500000000000000" charset="-128"/>
            </a:endParaRPr>
          </a:p>
          <a:p>
            <a:endParaRPr lang="en-US" altLang="en-US" sz="1600" b="1">
              <a:solidFill>
                <a:schemeClr val="tx1">
                  <a:lumMod val="85000"/>
                  <a:lumOff val="15000"/>
                </a:schemeClr>
              </a:solidFill>
              <a:latin typeface="Yu Gothic Medium" panose="020B0500000000000000" charset="-128"/>
              <a:ea typeface="Yu Gothic Medium" panose="020B0500000000000000" charset="-128"/>
            </a:endParaRPr>
          </a:p>
          <a:p>
            <a:r>
              <a:rPr lang="en-US" altLang="en-US" sz="1400" b="1">
                <a:solidFill>
                  <a:schemeClr val="tx1">
                    <a:lumMod val="85000"/>
                    <a:lumOff val="15000"/>
                  </a:schemeClr>
                </a:solidFill>
                <a:latin typeface="Yu Gothic Medium" panose="020B0500000000000000" charset="-128"/>
                <a:ea typeface="Yu Gothic Medium" panose="020B0500000000000000" charset="-128"/>
              </a:rPr>
              <a:t>github</a:t>
            </a:r>
            <a:r>
              <a:rPr lang="en-US" altLang="en-US" sz="1400">
                <a:solidFill>
                  <a:schemeClr val="tx1">
                    <a:lumMod val="85000"/>
                    <a:lumOff val="15000"/>
                  </a:schemeClr>
                </a:solidFill>
                <a:latin typeface="Yu Gothic Medium" panose="020B0500000000000000" charset="-128"/>
                <a:ea typeface="Yu Gothic Medium" panose="020B0500000000000000" charset="-128"/>
              </a:rPr>
              <a:t>: </a:t>
            </a:r>
            <a:r>
              <a:rPr lang="en-US" altLang="en-US" sz="1400" i="1">
                <a:solidFill>
                  <a:schemeClr val="accent1">
                    <a:lumMod val="75000"/>
                  </a:schemeClr>
                </a:solidFill>
                <a:latin typeface="Yu Gothic Medium" panose="020B0500000000000000" charset="-128"/>
                <a:ea typeface="Yu Gothic Medium" panose="020B0500000000000000" charset="-128"/>
              </a:rPr>
              <a:t>https://github.com/bxod/edge_dataset_make</a:t>
            </a:r>
            <a:endParaRPr lang="en-US" altLang="en-US" sz="1400">
              <a:solidFill>
                <a:schemeClr val="tx1">
                  <a:lumMod val="85000"/>
                  <a:lumOff val="15000"/>
                </a:schemeClr>
              </a:solidFill>
              <a:latin typeface="Yu Gothic Medium" panose="020B0500000000000000" charset="-128"/>
              <a:ea typeface="Yu Gothic Medium" panose="020B0500000000000000" charset="-128"/>
            </a:endParaRPr>
          </a:p>
          <a:p>
            <a:endParaRPr lang="en-US" altLang="en-US" sz="1400">
              <a:solidFill>
                <a:schemeClr val="tx1">
                  <a:lumMod val="85000"/>
                  <a:lumOff val="15000"/>
                </a:schemeClr>
              </a:solidFill>
              <a:latin typeface="Yu Gothic Medium" panose="020B0500000000000000" charset="-128"/>
              <a:ea typeface="Yu Gothic Medium" panose="020B050000000000000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Final steps</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3" name="Text Box 2"/>
          <p:cNvSpPr txBox="1"/>
          <p:nvPr/>
        </p:nvSpPr>
        <p:spPr>
          <a:xfrm>
            <a:off x="267335" y="1198880"/>
            <a:ext cx="6072505" cy="429895"/>
          </a:xfrm>
          <a:prstGeom prst="rect">
            <a:avLst/>
          </a:prstGeom>
          <a:noFill/>
        </p:spPr>
        <p:txBody>
          <a:bodyPr wrap="square" rtlCol="0">
            <a:noAutofit/>
          </a:bodyPr>
          <a:p>
            <a:pPr lvl="1" indent="0">
              <a:buFont typeface="Arial" panose="020B0604020202020204" pitchFamily="34" charset="0"/>
              <a:buNone/>
            </a:pPr>
            <a:r>
              <a:rPr lang="en-US" altLang="en-US">
                <a:solidFill>
                  <a:schemeClr val="tx1"/>
                </a:solidFill>
                <a:ea typeface="Yu Gothic Medium" panose="020B0500000000000000" charset="-128"/>
                <a:cs typeface="+mn-lt"/>
              </a:rPr>
              <a:t>Your final dataset should look like this:</a:t>
            </a:r>
            <a:endParaRPr lang="en-US" altLang="en-US">
              <a:solidFill>
                <a:schemeClr val="tx1"/>
              </a:solidFill>
              <a:ea typeface="Yu Gothic Medium" panose="020B0500000000000000" charset="-128"/>
              <a:cs typeface="+mn-lt"/>
            </a:endParaRPr>
          </a:p>
        </p:txBody>
      </p:sp>
      <p:pic>
        <p:nvPicPr>
          <p:cNvPr id="4" name="Picture 3"/>
          <p:cNvPicPr>
            <a:picLocks noChangeAspect="1"/>
          </p:cNvPicPr>
          <p:nvPr/>
        </p:nvPicPr>
        <p:blipFill>
          <a:blip r:embed="rId1"/>
          <a:stretch>
            <a:fillRect/>
          </a:stretch>
        </p:blipFill>
        <p:spPr>
          <a:xfrm>
            <a:off x="621665" y="1819275"/>
            <a:ext cx="3548380" cy="1564005"/>
          </a:xfrm>
          <a:prstGeom prst="rect">
            <a:avLst/>
          </a:prstGeom>
        </p:spPr>
      </p:pic>
      <p:sp>
        <p:nvSpPr>
          <p:cNvPr id="9" name="Rectangles 8"/>
          <p:cNvSpPr/>
          <p:nvPr/>
        </p:nvSpPr>
        <p:spPr>
          <a:xfrm>
            <a:off x="2315210" y="1776095"/>
            <a:ext cx="888365" cy="38227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4933950" y="1819275"/>
            <a:ext cx="3027045" cy="1577340"/>
          </a:xfrm>
          <a:prstGeom prst="rect">
            <a:avLst/>
          </a:prstGeom>
        </p:spPr>
      </p:pic>
      <p:sp>
        <p:nvSpPr>
          <p:cNvPr id="11" name="Rectangles 10"/>
          <p:cNvSpPr/>
          <p:nvPr/>
        </p:nvSpPr>
        <p:spPr>
          <a:xfrm>
            <a:off x="7072630" y="1776095"/>
            <a:ext cx="888365" cy="382270"/>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Text Box 11"/>
          <p:cNvSpPr txBox="1"/>
          <p:nvPr/>
        </p:nvSpPr>
        <p:spPr>
          <a:xfrm>
            <a:off x="1727200" y="3396615"/>
            <a:ext cx="1337310" cy="306705"/>
          </a:xfrm>
          <a:prstGeom prst="rect">
            <a:avLst/>
          </a:prstGeom>
          <a:noFill/>
        </p:spPr>
        <p:txBody>
          <a:bodyPr wrap="square" rtlCol="0">
            <a:spAutoFit/>
          </a:bodyPr>
          <a:p>
            <a:pPr algn="ctr"/>
            <a:r>
              <a:rPr lang="en-US" sz="1400"/>
              <a:t>parent folder</a:t>
            </a:r>
            <a:endParaRPr lang="en-US" sz="1400"/>
          </a:p>
        </p:txBody>
      </p:sp>
      <p:sp>
        <p:nvSpPr>
          <p:cNvPr id="13" name="Text Box 12"/>
          <p:cNvSpPr txBox="1"/>
          <p:nvPr/>
        </p:nvSpPr>
        <p:spPr>
          <a:xfrm>
            <a:off x="5779135" y="3396615"/>
            <a:ext cx="1337310" cy="306705"/>
          </a:xfrm>
          <a:prstGeom prst="rect">
            <a:avLst/>
          </a:prstGeom>
          <a:noFill/>
        </p:spPr>
        <p:txBody>
          <a:bodyPr wrap="square" rtlCol="0">
            <a:spAutoFit/>
          </a:bodyPr>
          <a:p>
            <a:pPr algn="ctr"/>
            <a:r>
              <a:rPr lang="en-US" sz="1400"/>
              <a:t>train folder</a:t>
            </a:r>
            <a:endParaRPr lang="en-US" sz="1400"/>
          </a:p>
        </p:txBody>
      </p:sp>
      <p:sp>
        <p:nvSpPr>
          <p:cNvPr id="14" name="Text Box 13"/>
          <p:cNvSpPr txBox="1"/>
          <p:nvPr/>
        </p:nvSpPr>
        <p:spPr>
          <a:xfrm>
            <a:off x="787400" y="4059555"/>
            <a:ext cx="7173595" cy="645160"/>
          </a:xfrm>
          <a:prstGeom prst="rect">
            <a:avLst/>
          </a:prstGeom>
          <a:noFill/>
        </p:spPr>
        <p:txBody>
          <a:bodyPr wrap="square" rtlCol="0">
            <a:spAutoFit/>
          </a:bodyPr>
          <a:p>
            <a:r>
              <a:rPr lang="en-US"/>
              <a:t>You can now place the parent folder inside your PASCAL VOC trainer project and change the </a:t>
            </a:r>
            <a:r>
              <a:rPr lang="en-US" b="1"/>
              <a:t>PASCAL_VOC.txt</a:t>
            </a:r>
            <a:r>
              <a:rPr lang="en-US"/>
              <a:t> file to include your dataset classes.</a:t>
            </a:r>
            <a:endParaRPr lang="en-US"/>
          </a:p>
        </p:txBody>
      </p:sp>
      <p:pic>
        <p:nvPicPr>
          <p:cNvPr id="16" name="Picture 15"/>
          <p:cNvPicPr>
            <a:picLocks noChangeAspect="1"/>
          </p:cNvPicPr>
          <p:nvPr/>
        </p:nvPicPr>
        <p:blipFill>
          <a:blip r:embed="rId3"/>
          <a:stretch>
            <a:fillRect/>
          </a:stretch>
        </p:blipFill>
        <p:spPr>
          <a:xfrm>
            <a:off x="621665" y="4792345"/>
            <a:ext cx="5331460" cy="13290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Notes</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3" name="Text Box 2"/>
          <p:cNvSpPr txBox="1"/>
          <p:nvPr/>
        </p:nvSpPr>
        <p:spPr>
          <a:xfrm>
            <a:off x="267335" y="1559560"/>
            <a:ext cx="6228715" cy="1328420"/>
          </a:xfrm>
          <a:prstGeom prst="rect">
            <a:avLst/>
          </a:prstGeom>
          <a:noFill/>
        </p:spPr>
        <p:txBody>
          <a:bodyPr wrap="square" rtlCol="0">
            <a:noAutofit/>
          </a:bodyPr>
          <a:p>
            <a:pPr lvl="1" indent="0">
              <a:buFont typeface="Arial" panose="020B0604020202020204" pitchFamily="34" charset="0"/>
              <a:buNone/>
            </a:pPr>
            <a:r>
              <a:rPr lang="en-US" altLang="en-US">
                <a:solidFill>
                  <a:schemeClr val="tx1"/>
                </a:solidFill>
                <a:ea typeface="Yu Gothic Medium" panose="020B0500000000000000" charset="-128"/>
                <a:cs typeface="+mn-lt"/>
              </a:rPr>
              <a:t>The trainer project does NOT allow less than 4 classes. So if your dataset contains three classes, you should create a dummy 4th class with one image and its xml file in train, test, validation folder. It will not affect other classes.</a:t>
            </a:r>
            <a:endParaRPr lang="en-US" altLang="en-US">
              <a:solidFill>
                <a:schemeClr val="tx1"/>
              </a:solidFill>
              <a:ea typeface="Yu Gothic Medium" panose="020B0500000000000000" charset="-128"/>
              <a:cs typeface="+mn-lt"/>
            </a:endParaRPr>
          </a:p>
        </p:txBody>
      </p:sp>
      <p:pic>
        <p:nvPicPr>
          <p:cNvPr id="5" name="Picture 4"/>
          <p:cNvPicPr>
            <a:picLocks noChangeAspect="1"/>
          </p:cNvPicPr>
          <p:nvPr/>
        </p:nvPicPr>
        <p:blipFill>
          <a:blip r:embed="rId1"/>
          <a:srcRect r="29240"/>
          <a:stretch>
            <a:fillRect/>
          </a:stretch>
        </p:blipFill>
        <p:spPr>
          <a:xfrm>
            <a:off x="7012940" y="1559560"/>
            <a:ext cx="3772535" cy="1329055"/>
          </a:xfrm>
          <a:prstGeom prst="rect">
            <a:avLst/>
          </a:prstGeom>
        </p:spPr>
      </p:pic>
      <p:pic>
        <p:nvPicPr>
          <p:cNvPr id="6" name="Picture 5"/>
          <p:cNvPicPr>
            <a:picLocks noChangeAspect="1"/>
          </p:cNvPicPr>
          <p:nvPr/>
        </p:nvPicPr>
        <p:blipFill>
          <a:blip r:embed="rId2"/>
          <a:stretch>
            <a:fillRect/>
          </a:stretch>
        </p:blipFill>
        <p:spPr>
          <a:xfrm>
            <a:off x="617855" y="3912235"/>
            <a:ext cx="5334635" cy="1896110"/>
          </a:xfrm>
          <a:prstGeom prst="rect">
            <a:avLst/>
          </a:prstGeom>
        </p:spPr>
      </p:pic>
      <p:pic>
        <p:nvPicPr>
          <p:cNvPr id="7" name="Picture 6"/>
          <p:cNvPicPr>
            <a:picLocks noChangeAspect="1"/>
          </p:cNvPicPr>
          <p:nvPr/>
        </p:nvPicPr>
        <p:blipFill>
          <a:blip r:embed="rId3"/>
          <a:stretch>
            <a:fillRect/>
          </a:stretch>
        </p:blipFill>
        <p:spPr>
          <a:xfrm>
            <a:off x="6495415" y="3912235"/>
            <a:ext cx="4290060" cy="1896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Github</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4" name="Text Box 3"/>
          <p:cNvSpPr txBox="1"/>
          <p:nvPr/>
        </p:nvSpPr>
        <p:spPr>
          <a:xfrm>
            <a:off x="3048000" y="3275330"/>
            <a:ext cx="6096000" cy="306705"/>
          </a:xfrm>
          <a:prstGeom prst="rect">
            <a:avLst/>
          </a:prstGeom>
          <a:noFill/>
        </p:spPr>
        <p:txBody>
          <a:bodyPr wrap="square" rtlCol="0" anchor="t">
            <a:spAutoFit/>
          </a:bodyPr>
          <a:p>
            <a:r>
              <a:rPr lang="en-US" altLang="en-US" sz="1400" b="1">
                <a:solidFill>
                  <a:schemeClr val="tx1">
                    <a:lumMod val="85000"/>
                    <a:lumOff val="15000"/>
                  </a:schemeClr>
                </a:solidFill>
                <a:latin typeface="Yu Gothic Medium" panose="020B0500000000000000" charset="-128"/>
                <a:ea typeface="Yu Gothic Medium" panose="020B0500000000000000" charset="-128"/>
                <a:sym typeface="+mn-ea"/>
              </a:rPr>
              <a:t>github</a:t>
            </a:r>
            <a:r>
              <a:rPr lang="en-US" altLang="en-US" sz="1400">
                <a:solidFill>
                  <a:schemeClr val="tx1">
                    <a:lumMod val="85000"/>
                    <a:lumOff val="15000"/>
                  </a:schemeClr>
                </a:solidFill>
                <a:latin typeface="Yu Gothic Medium" panose="020B0500000000000000" charset="-128"/>
                <a:ea typeface="Yu Gothic Medium" panose="020B0500000000000000" charset="-128"/>
                <a:sym typeface="+mn-ea"/>
              </a:rPr>
              <a:t>: </a:t>
            </a:r>
            <a:r>
              <a:rPr lang="en-US" altLang="en-US" sz="1400" i="1">
                <a:solidFill>
                  <a:schemeClr val="accent1">
                    <a:lumMod val="75000"/>
                  </a:schemeClr>
                </a:solidFill>
                <a:latin typeface="Yu Gothic Medium" panose="020B0500000000000000" charset="-128"/>
                <a:ea typeface="Yu Gothic Medium" panose="020B0500000000000000" charset="-128"/>
                <a:sym typeface="+mn-ea"/>
              </a:rPr>
              <a:t>https://github.com/bxod/edge_dataset_make</a:t>
            </a:r>
            <a:endParaRPr lang="en-US" altLang="en-US" sz="1400" i="1">
              <a:solidFill>
                <a:schemeClr val="accent1">
                  <a:lumMod val="75000"/>
                </a:schemeClr>
              </a:solidFill>
              <a:latin typeface="Yu Gothic Medium" panose="020B0500000000000000" charset="-128"/>
              <a:ea typeface="Yu Gothic Medium" panose="020B0500000000000000" charset="-128"/>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sz="3200" dirty="0">
                <a:solidFill>
                  <a:schemeClr val="tx1">
                    <a:lumMod val="65000"/>
                    <a:lumOff val="35000"/>
                  </a:schemeClr>
                </a:solidFill>
                <a:latin typeface="Franklin Gothic Medium" panose="020B0603020102020204" charset="0"/>
                <a:cs typeface="Franklin Gothic Medium" panose="020B0603020102020204" charset="0"/>
              </a:rPr>
              <a:t>The problem</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pic>
        <p:nvPicPr>
          <p:cNvPr id="4" name="Picture 3"/>
          <p:cNvPicPr/>
          <p:nvPr/>
        </p:nvPicPr>
        <p:blipFill>
          <a:blip r:embed="rId1"/>
          <a:stretch>
            <a:fillRect/>
          </a:stretch>
        </p:blipFill>
        <p:spPr>
          <a:xfrm>
            <a:off x="6422390" y="1456690"/>
            <a:ext cx="4909820" cy="2464435"/>
          </a:xfrm>
          <a:prstGeom prst="rect">
            <a:avLst/>
          </a:prstGeom>
        </p:spPr>
      </p:pic>
      <p:sp>
        <p:nvSpPr>
          <p:cNvPr id="6" name="Text Box 5"/>
          <p:cNvSpPr txBox="1"/>
          <p:nvPr/>
        </p:nvSpPr>
        <p:spPr>
          <a:xfrm>
            <a:off x="698500" y="1509395"/>
            <a:ext cx="4810125" cy="2886075"/>
          </a:xfrm>
          <a:prstGeom prst="rect">
            <a:avLst/>
          </a:prstGeom>
          <a:noFill/>
        </p:spPr>
        <p:txBody>
          <a:bodyPr wrap="square" rtlCol="0">
            <a:noAutofit/>
          </a:bodyPr>
          <a:p>
            <a:pPr marL="285750" indent="-285750">
              <a:buFont typeface="Arial" panose="020B0604020202020204" pitchFamily="34" charset="0"/>
              <a:buChar char="•"/>
            </a:pPr>
            <a:r>
              <a:rPr lang="en-US" altLang="en-US">
                <a:ea typeface="Yu Gothic Medium" panose="020B0500000000000000" charset="-128"/>
                <a:cs typeface="+mn-lt"/>
              </a:rPr>
              <a:t>We have seen labeling the images and creating an XML file manually</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However, for robust model training we need thousands of images for each class</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Manual labeling of thousand of images takes huge amount of time</a:t>
            </a:r>
            <a:endParaRPr lang="en-US" altLang="en-US">
              <a:ea typeface="Yu Gothic Medium" panose="020B0500000000000000" charset="-128"/>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sz="3200" dirty="0">
                <a:solidFill>
                  <a:schemeClr val="tx1">
                    <a:lumMod val="65000"/>
                    <a:lumOff val="35000"/>
                  </a:schemeClr>
                </a:solidFill>
                <a:latin typeface="Franklin Gothic Medium" panose="020B0603020102020204" charset="0"/>
                <a:cs typeface="Franklin Gothic Medium" panose="020B0603020102020204" charset="0"/>
              </a:rPr>
              <a:t>Dataset Classes</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373380" y="1047115"/>
            <a:ext cx="7198360" cy="4465955"/>
          </a:xfrm>
          <a:prstGeom prst="rect">
            <a:avLst/>
          </a:prstGeom>
          <a:noFill/>
        </p:spPr>
        <p:txBody>
          <a:bodyPr wrap="square" rtlCol="0">
            <a:noAutofit/>
          </a:bodyPr>
          <a:p>
            <a:pPr indent="0">
              <a:buFont typeface="Arial" panose="020B0604020202020204" pitchFamily="34" charset="0"/>
              <a:buNone/>
            </a:pPr>
            <a:r>
              <a:rPr lang="en-US" altLang="en-US" b="1">
                <a:ea typeface="Yu Gothic Medium" panose="020B0500000000000000" charset="-128"/>
                <a:cs typeface="+mn-lt"/>
              </a:rPr>
              <a:t>For this project, our goal is to build a dataset with the following classes: </a:t>
            </a:r>
            <a:endParaRPr lang="en-US" altLang="en-US" b="1">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b="1">
                <a:ea typeface="Yu Gothic Medium" panose="020B0500000000000000" charset="-128"/>
                <a:cs typeface="+mn-lt"/>
              </a:rPr>
              <a:t>no_helmet</a:t>
            </a:r>
            <a:r>
              <a:rPr lang="en-US" altLang="en-US">
                <a:ea typeface="Yu Gothic Medium" panose="020B0500000000000000" charset="-128"/>
                <a:cs typeface="+mn-lt"/>
              </a:rPr>
              <a:t>: a kick scooter rider without a helmet</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b="1">
                <a:ea typeface="Yu Gothic Medium" panose="020B0500000000000000" charset="-128"/>
                <a:cs typeface="+mn-lt"/>
              </a:rPr>
              <a:t>with_helmet</a:t>
            </a:r>
            <a:r>
              <a:rPr lang="en-US" altLang="en-US">
                <a:ea typeface="Yu Gothic Medium" panose="020B0500000000000000" charset="-128"/>
                <a:cs typeface="+mn-lt"/>
              </a:rPr>
              <a:t>: a kick scooter rider wearing a helmet</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b="1">
                <a:ea typeface="Yu Gothic Medium" panose="020B0500000000000000" charset="-128"/>
                <a:cs typeface="+mn-lt"/>
              </a:rPr>
              <a:t>two_person</a:t>
            </a:r>
            <a:r>
              <a:rPr lang="en-US" altLang="en-US">
                <a:ea typeface="Yu Gothic Medium" panose="020B0500000000000000" charset="-128"/>
                <a:cs typeface="+mn-lt"/>
              </a:rPr>
              <a:t>: two persons riding the same kick scooter</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indent="0">
              <a:buFont typeface="Arial" panose="020B0604020202020204" pitchFamily="34" charset="0"/>
              <a:buNone/>
            </a:pPr>
            <a:endParaRPr lang="en-US" altLang="en-US">
              <a:ea typeface="Yu Gothic Medium" panose="020B0500000000000000" charset="-128"/>
              <a:cs typeface="+mn-lt"/>
              <a:sym typeface="+mn-ea"/>
            </a:endParaRPr>
          </a:p>
          <a:p>
            <a:pPr indent="0">
              <a:buFont typeface="Arial" panose="020B0604020202020204" pitchFamily="34" charset="0"/>
              <a:buNone/>
            </a:pPr>
            <a:endParaRPr lang="en-US" altLang="en-US">
              <a:ea typeface="Yu Gothic Medium" panose="020B0500000000000000" charset="-128"/>
              <a:cs typeface="+mn-lt"/>
              <a:sym typeface="+mn-ea"/>
            </a:endParaRPr>
          </a:p>
          <a:p>
            <a:pPr indent="0">
              <a:buFont typeface="Arial" panose="020B0604020202020204" pitchFamily="34" charset="0"/>
              <a:buNone/>
            </a:pPr>
            <a:r>
              <a:rPr lang="en-US" altLang="en-US" b="1">
                <a:ea typeface="Yu Gothic Medium" panose="020B0500000000000000" charset="-128"/>
                <a:cs typeface="+mn-lt"/>
                <a:sym typeface="+mn-ea"/>
              </a:rPr>
              <a:t>This presentation covers the following steps:</a:t>
            </a:r>
            <a:endParaRPr lang="en-US" altLang="en-US" b="1">
              <a:ea typeface="Yu Gothic Medium" panose="020B0500000000000000" charset="-128"/>
              <a:cs typeface="+mn-lt"/>
            </a:endParaRPr>
          </a:p>
          <a:p>
            <a:pPr indent="0">
              <a:buFont typeface="Arial" panose="020B0604020202020204" pitchFamily="34" charset="0"/>
              <a:buNone/>
            </a:pPr>
            <a:br>
              <a:rPr lang="en-US" altLang="en-US">
                <a:ea typeface="Yu Gothic Medium" panose="020B0500000000000000" charset="-128"/>
                <a:cs typeface="+mn-lt"/>
                <a:sym typeface="+mn-ea"/>
              </a:rPr>
            </a:br>
            <a:r>
              <a:rPr lang="en-US" altLang="en-US">
                <a:ea typeface="Yu Gothic Medium" panose="020B0500000000000000" charset="-128"/>
                <a:cs typeface="+mn-lt"/>
                <a:sym typeface="+mn-ea"/>
              </a:rPr>
              <a:t>1. Collecting and formatting images</a:t>
            </a:r>
            <a:endParaRPr lang="en-US" altLang="en-US">
              <a:ea typeface="Yu Gothic Medium" panose="020B0500000000000000" charset="-128"/>
              <a:cs typeface="+mn-lt"/>
            </a:endParaRPr>
          </a:p>
          <a:p>
            <a:pPr indent="0">
              <a:buFont typeface="Arial" panose="020B0604020202020204" pitchFamily="34" charset="0"/>
              <a:buNone/>
            </a:pPr>
            <a:r>
              <a:rPr lang="en-US" altLang="en-US">
                <a:ea typeface="Yu Gothic Medium" panose="020B0500000000000000" charset="-128"/>
                <a:cs typeface="+mn-lt"/>
                <a:sym typeface="+mn-ea"/>
              </a:rPr>
              <a:t>2. Shuffling and renaming the images</a:t>
            </a:r>
            <a:endParaRPr lang="en-US" altLang="en-US">
              <a:ea typeface="Yu Gothic Medium" panose="020B0500000000000000" charset="-128"/>
              <a:cs typeface="+mn-lt"/>
            </a:endParaRPr>
          </a:p>
          <a:p>
            <a:pPr indent="0">
              <a:buFont typeface="Arial" panose="020B0604020202020204" pitchFamily="34" charset="0"/>
              <a:buNone/>
            </a:pPr>
            <a:r>
              <a:rPr lang="en-US" altLang="en-US">
                <a:ea typeface="Yu Gothic Medium" panose="020B0500000000000000" charset="-128"/>
                <a:cs typeface="+mn-lt"/>
                <a:sym typeface="+mn-ea"/>
              </a:rPr>
              <a:t>3. Auto-labeling and creating XML files using YoloV8 model</a:t>
            </a:r>
            <a:endParaRPr lang="en-US" altLang="en-US">
              <a:ea typeface="Yu Gothic Medium" panose="020B0500000000000000" charset="-128"/>
              <a:cs typeface="+mn-lt"/>
            </a:endParaRPr>
          </a:p>
          <a:p>
            <a:pPr indent="0">
              <a:buFont typeface="Arial" panose="020B0604020202020204" pitchFamily="34" charset="0"/>
              <a:buNone/>
            </a:pPr>
            <a:endParaRPr lang="en-US" altLang="en-US">
              <a:ea typeface="Yu Gothic Medium" panose="020B0500000000000000" charset="-128"/>
              <a:cs typeface="+mn-lt"/>
            </a:endParaRPr>
          </a:p>
        </p:txBody>
      </p:sp>
      <p:pic>
        <p:nvPicPr>
          <p:cNvPr id="5" name="Picture 4"/>
          <p:cNvPicPr/>
          <p:nvPr/>
        </p:nvPicPr>
        <p:blipFill>
          <a:blip r:embed="rId1"/>
          <a:srcRect l="27560" t="11099" r="16858" b="15997"/>
          <a:stretch>
            <a:fillRect/>
          </a:stretch>
        </p:blipFill>
        <p:spPr>
          <a:xfrm>
            <a:off x="7891145" y="638810"/>
            <a:ext cx="1851025" cy="2427605"/>
          </a:xfrm>
          <a:prstGeom prst="rect">
            <a:avLst/>
          </a:prstGeom>
        </p:spPr>
      </p:pic>
      <p:pic>
        <p:nvPicPr>
          <p:cNvPr id="10" name="Picture 9"/>
          <p:cNvPicPr>
            <a:picLocks noChangeAspect="1"/>
          </p:cNvPicPr>
          <p:nvPr/>
        </p:nvPicPr>
        <p:blipFill>
          <a:blip r:embed="rId2"/>
          <a:stretch>
            <a:fillRect/>
          </a:stretch>
        </p:blipFill>
        <p:spPr>
          <a:xfrm>
            <a:off x="9197975" y="2156460"/>
            <a:ext cx="2497455" cy="2825115"/>
          </a:xfrm>
          <a:prstGeom prst="rect">
            <a:avLst/>
          </a:prstGeom>
        </p:spPr>
      </p:pic>
      <p:pic>
        <p:nvPicPr>
          <p:cNvPr id="11" name="Picture 10"/>
          <p:cNvPicPr>
            <a:picLocks noChangeAspect="1"/>
          </p:cNvPicPr>
          <p:nvPr/>
        </p:nvPicPr>
        <p:blipFill>
          <a:blip r:embed="rId3"/>
          <a:stretch>
            <a:fillRect/>
          </a:stretch>
        </p:blipFill>
        <p:spPr>
          <a:xfrm>
            <a:off x="7216140" y="3130550"/>
            <a:ext cx="2393950" cy="2576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sz="3200" dirty="0">
                <a:solidFill>
                  <a:schemeClr val="tx1">
                    <a:lumMod val="65000"/>
                    <a:lumOff val="35000"/>
                  </a:schemeClr>
                </a:solidFill>
                <a:latin typeface="Franklin Gothic Medium" panose="020B0603020102020204" charset="0"/>
                <a:cs typeface="Franklin Gothic Medium" panose="020B0603020102020204" charset="0"/>
              </a:rPr>
              <a:t>Data preparation</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698500" y="1509395"/>
            <a:ext cx="7092950" cy="4093845"/>
          </a:xfrm>
          <a:prstGeom prst="rect">
            <a:avLst/>
          </a:prstGeom>
          <a:noFill/>
        </p:spPr>
        <p:txBody>
          <a:bodyPr wrap="square" rtlCol="0">
            <a:noAutofit/>
          </a:bodyPr>
          <a:p>
            <a:pPr marL="285750" indent="-285750">
              <a:buFont typeface="Arial" panose="020B0604020202020204" pitchFamily="34" charset="0"/>
              <a:buChar char="•"/>
            </a:pPr>
            <a:r>
              <a:rPr lang="en-US" altLang="en-US">
                <a:ea typeface="Yu Gothic Medium" panose="020B0500000000000000" charset="-128"/>
                <a:cs typeface="+mn-lt"/>
              </a:rPr>
              <a:t>Capture images with the resolution in the range: 512x512 and 1080x1080 resolution in JPG format using your phone.</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Preferrably, capture images in landscape mode (width&gt;height)</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We used </a:t>
            </a:r>
            <a:r>
              <a:rPr lang="en-US" altLang="en-US">
                <a:ea typeface="Yu Gothic Medium" panose="020B0500000000000000" charset="-128"/>
                <a:cs typeface="+mn-lt"/>
                <a:sym typeface="+mn-ea"/>
              </a:rPr>
              <a:t>the “Open Camera” Android app to capture 960×720 images.</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We captured over 3,000 images across the three classes, ensuring varied backgrounds and clothing for model robustness.</a:t>
            </a:r>
            <a:endParaRPr lang="en-US" altLang="en-US">
              <a:ea typeface="Yu Gothic Medium" panose="020B0500000000000000" charset="-128"/>
              <a:cs typeface="+mn-lt"/>
            </a:endParaRPr>
          </a:p>
          <a:p>
            <a:pPr marL="285750" indent="-285750">
              <a:buFont typeface="Arial" panose="020B0604020202020204" pitchFamily="34" charset="0"/>
              <a:buChar char="•"/>
            </a:pPr>
            <a:endParaRPr lang="en-US" altLang="en-US">
              <a:ea typeface="Yu Gothic Medium" panose="020B0500000000000000" charset="-128"/>
              <a:cs typeface="+mn-lt"/>
            </a:endParaRPr>
          </a:p>
        </p:txBody>
      </p:sp>
      <p:pic>
        <p:nvPicPr>
          <p:cNvPr id="3" name="Picture 2"/>
          <p:cNvPicPr/>
          <p:nvPr/>
        </p:nvPicPr>
        <p:blipFill>
          <a:blip r:embed="rId1"/>
          <a:stretch>
            <a:fillRect/>
          </a:stretch>
        </p:blipFill>
        <p:spPr>
          <a:xfrm>
            <a:off x="9291955" y="214630"/>
            <a:ext cx="1372870" cy="1372870"/>
          </a:xfrm>
          <a:prstGeom prst="rect">
            <a:avLst/>
          </a:prstGeom>
        </p:spPr>
      </p:pic>
      <p:pic>
        <p:nvPicPr>
          <p:cNvPr id="5" name="Picture 4"/>
          <p:cNvPicPr>
            <a:picLocks noChangeAspect="1"/>
          </p:cNvPicPr>
          <p:nvPr/>
        </p:nvPicPr>
        <p:blipFill>
          <a:blip r:embed="rId2"/>
          <a:stretch>
            <a:fillRect/>
          </a:stretch>
        </p:blipFill>
        <p:spPr>
          <a:xfrm>
            <a:off x="7940675" y="2045335"/>
            <a:ext cx="3169920" cy="1463675"/>
          </a:xfrm>
          <a:prstGeom prst="rect">
            <a:avLst/>
          </a:prstGeom>
        </p:spPr>
      </p:pic>
      <p:pic>
        <p:nvPicPr>
          <p:cNvPr id="7" name="Picture 6" descr="no_helmet_333"/>
          <p:cNvPicPr>
            <a:picLocks noChangeAspect="1"/>
          </p:cNvPicPr>
          <p:nvPr/>
        </p:nvPicPr>
        <p:blipFill>
          <a:blip r:embed="rId3"/>
          <a:stretch>
            <a:fillRect/>
          </a:stretch>
        </p:blipFill>
        <p:spPr>
          <a:xfrm rot="5400000">
            <a:off x="3722370" y="4556760"/>
            <a:ext cx="1201420" cy="901700"/>
          </a:xfrm>
          <a:prstGeom prst="rect">
            <a:avLst/>
          </a:prstGeom>
        </p:spPr>
      </p:pic>
      <p:pic>
        <p:nvPicPr>
          <p:cNvPr id="8" name="Picture 7" descr="two_person_4"/>
          <p:cNvPicPr>
            <a:picLocks noChangeAspect="1"/>
          </p:cNvPicPr>
          <p:nvPr/>
        </p:nvPicPr>
        <p:blipFill>
          <a:blip r:embed="rId4"/>
          <a:stretch>
            <a:fillRect/>
          </a:stretch>
        </p:blipFill>
        <p:spPr>
          <a:xfrm rot="5400000">
            <a:off x="2776220" y="4557395"/>
            <a:ext cx="1203960" cy="903605"/>
          </a:xfrm>
          <a:prstGeom prst="rect">
            <a:avLst/>
          </a:prstGeom>
        </p:spPr>
      </p:pic>
      <p:pic>
        <p:nvPicPr>
          <p:cNvPr id="9" name="Picture 8" descr="with_helmet_54"/>
          <p:cNvPicPr>
            <a:picLocks noChangeAspect="1"/>
          </p:cNvPicPr>
          <p:nvPr/>
        </p:nvPicPr>
        <p:blipFill>
          <a:blip r:embed="rId5"/>
          <a:stretch>
            <a:fillRect/>
          </a:stretch>
        </p:blipFill>
        <p:spPr>
          <a:xfrm rot="5400000">
            <a:off x="914400" y="4560570"/>
            <a:ext cx="1191260" cy="893445"/>
          </a:xfrm>
          <a:prstGeom prst="rect">
            <a:avLst/>
          </a:prstGeom>
        </p:spPr>
      </p:pic>
      <p:pic>
        <p:nvPicPr>
          <p:cNvPr id="10" name="Picture 9" descr="with_helmet_339"/>
          <p:cNvPicPr>
            <a:picLocks noChangeAspect="1"/>
          </p:cNvPicPr>
          <p:nvPr/>
        </p:nvPicPr>
        <p:blipFill>
          <a:blip r:embed="rId6"/>
          <a:stretch>
            <a:fillRect/>
          </a:stretch>
        </p:blipFill>
        <p:spPr>
          <a:xfrm rot="5400000">
            <a:off x="1847850" y="4555490"/>
            <a:ext cx="1184910" cy="889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sz="3200" dirty="0">
                <a:solidFill>
                  <a:schemeClr val="tx1">
                    <a:lumMod val="65000"/>
                    <a:lumOff val="35000"/>
                  </a:schemeClr>
                </a:solidFill>
                <a:latin typeface="Franklin Gothic Medium" panose="020B0603020102020204" charset="0"/>
                <a:cs typeface="Franklin Gothic Medium" panose="020B0603020102020204" charset="0"/>
              </a:rPr>
              <a:t>Data preparation</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698500" y="1509395"/>
            <a:ext cx="6479540" cy="2886075"/>
          </a:xfrm>
          <a:prstGeom prst="rect">
            <a:avLst/>
          </a:prstGeom>
          <a:noFill/>
        </p:spPr>
        <p:txBody>
          <a:bodyPr wrap="square" rtlCol="0">
            <a:noAutofit/>
          </a:bodyPr>
          <a:p>
            <a:pPr indent="0">
              <a:buFont typeface="Arial" panose="020B0604020202020204" pitchFamily="34" charset="0"/>
              <a:buNone/>
            </a:pPr>
            <a:r>
              <a:rPr lang="en-US" altLang="en-US">
                <a:ea typeface="Yu Gothic Medium" panose="020B0500000000000000" charset="-128"/>
                <a:cs typeface="+mn-lt"/>
              </a:rPr>
              <a:t>We downloaded an additional 400 images in total for three classes from Google using </a:t>
            </a:r>
            <a:r>
              <a:rPr lang="en-US" altLang="en-US" b="1">
                <a:ea typeface="Yu Gothic Medium" panose="020B0500000000000000" charset="-128"/>
                <a:cs typeface="+mn-lt"/>
              </a:rPr>
              <a:t>img_downloader.py</a:t>
            </a:r>
            <a:r>
              <a:rPr lang="en-US" altLang="en-US">
                <a:ea typeface="Yu Gothic Medium" panose="020B0500000000000000" charset="-128"/>
                <a:cs typeface="+mn-lt"/>
              </a:rPr>
              <a:t>.</a:t>
            </a:r>
            <a:endParaRPr lang="en-US" altLang="en-US">
              <a:ea typeface="Yu Gothic Medium" panose="020B0500000000000000" charset="-128"/>
              <a:cs typeface="+mn-lt"/>
            </a:endParaRPr>
          </a:p>
        </p:txBody>
      </p:sp>
      <p:pic>
        <p:nvPicPr>
          <p:cNvPr id="7" name="Picture 6"/>
          <p:cNvPicPr>
            <a:picLocks noChangeAspect="1"/>
          </p:cNvPicPr>
          <p:nvPr/>
        </p:nvPicPr>
        <p:blipFill>
          <a:blip r:embed="rId1"/>
          <a:stretch>
            <a:fillRect/>
          </a:stretch>
        </p:blipFill>
        <p:spPr>
          <a:xfrm>
            <a:off x="7786370" y="986790"/>
            <a:ext cx="3289935" cy="3205480"/>
          </a:xfrm>
          <a:prstGeom prst="rect">
            <a:avLst/>
          </a:prstGeom>
        </p:spPr>
      </p:pic>
      <p:pic>
        <p:nvPicPr>
          <p:cNvPr id="8" name="Picture 7"/>
          <p:cNvPicPr>
            <a:picLocks noChangeAspect="1"/>
          </p:cNvPicPr>
          <p:nvPr/>
        </p:nvPicPr>
        <p:blipFill>
          <a:blip r:embed="rId2"/>
          <a:stretch>
            <a:fillRect/>
          </a:stretch>
        </p:blipFill>
        <p:spPr>
          <a:xfrm>
            <a:off x="698500" y="2528570"/>
            <a:ext cx="6620510" cy="3467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sz="3200" dirty="0">
                <a:solidFill>
                  <a:schemeClr val="tx1">
                    <a:lumMod val="65000"/>
                    <a:lumOff val="35000"/>
                  </a:schemeClr>
                </a:solidFill>
                <a:latin typeface="Franklin Gothic Medium" panose="020B0603020102020204" charset="0"/>
                <a:cs typeface="Franklin Gothic Medium" panose="020B0603020102020204" charset="0"/>
              </a:rPr>
              <a:t>Folder organization</a:t>
            </a:r>
            <a:endParaRPr 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373380" y="1082675"/>
            <a:ext cx="6479540" cy="4609465"/>
          </a:xfrm>
          <a:prstGeom prst="rect">
            <a:avLst/>
          </a:prstGeom>
          <a:noFill/>
        </p:spPr>
        <p:txBody>
          <a:bodyPr wrap="square" rtlCol="0">
            <a:noAutofit/>
          </a:bodyPr>
          <a:p>
            <a:pPr marL="285750" indent="-285750">
              <a:buFont typeface="Arial" panose="020B0604020202020204" pitchFamily="34" charset="0"/>
              <a:buChar char="•"/>
            </a:pPr>
            <a:r>
              <a:rPr lang="en-US" altLang="en-US">
                <a:ea typeface="Yu Gothic Medium" panose="020B0500000000000000" charset="-128"/>
                <a:cs typeface="+mn-lt"/>
              </a:rPr>
              <a:t>We now have around 3,500 images for three classes.</a:t>
            </a:r>
            <a:endParaRPr lang="en-US" altLang="en-US">
              <a:ea typeface="Yu Gothic Medium" panose="020B0500000000000000" charset="-128"/>
              <a:cs typeface="+mn-lt"/>
            </a:endParaRPr>
          </a:p>
          <a:p>
            <a:pPr indent="0">
              <a:buFont typeface="Arial" panose="020B0604020202020204" pitchFamily="34" charset="0"/>
              <a:buNone/>
            </a:pPr>
            <a:endParaRPr lang="en-US" altLang="en-US">
              <a:ea typeface="Yu Gothic Medium" panose="020B0500000000000000" charset="-128"/>
              <a:cs typeface="+mn-lt"/>
            </a:endParaRPr>
          </a:p>
          <a:p>
            <a:pPr marL="285750" indent="-285750">
              <a:buFont typeface="Arial" panose="020B0604020202020204" pitchFamily="34" charset="0"/>
              <a:buChar char="•"/>
            </a:pPr>
            <a:r>
              <a:rPr lang="en-US" altLang="en-US">
                <a:ea typeface="Yu Gothic Medium" panose="020B0500000000000000" charset="-128"/>
                <a:cs typeface="+mn-lt"/>
              </a:rPr>
              <a:t>Place all images in three separate folders under the dataset root: </a:t>
            </a:r>
            <a:endParaRPr lang="en-US" altLang="en-US">
              <a:ea typeface="Yu Gothic Medium" panose="020B0500000000000000" charset="-128"/>
              <a:cs typeface="+mn-lt"/>
            </a:endParaRPr>
          </a:p>
          <a:p>
            <a:pPr indent="0">
              <a:buFont typeface="Arial" panose="020B0604020202020204" pitchFamily="34" charset="0"/>
              <a:buNone/>
            </a:pPr>
            <a:endParaRPr lang="en-US" altLang="en-US">
              <a:ea typeface="Yu Gothic Medium" panose="020B0500000000000000" charset="-128"/>
              <a:cs typeface="+mn-lt"/>
            </a:endParaRPr>
          </a:p>
          <a:p>
            <a:pPr lvl="1" indent="0">
              <a:buFont typeface="Arial" panose="020B0604020202020204" pitchFamily="34" charset="0"/>
              <a:buNone/>
            </a:pPr>
            <a:r>
              <a:rPr lang="en-US" altLang="en-US" sz="1400" i="1">
                <a:solidFill>
                  <a:schemeClr val="accent1">
                    <a:lumMod val="75000"/>
                  </a:schemeClr>
                </a:solidFill>
                <a:ea typeface="Yu Gothic Medium" panose="020B0500000000000000" charset="-128"/>
                <a:cs typeface="+mn-lt"/>
              </a:rPr>
              <a:t>dataset_root/</a:t>
            </a:r>
            <a:endParaRPr lang="en-US" altLang="en-US" sz="1400" i="1">
              <a:solidFill>
                <a:schemeClr val="accent1">
                  <a:lumMod val="75000"/>
                </a:schemeClr>
              </a:solidFill>
              <a:ea typeface="Yu Gothic Medium" panose="020B0500000000000000" charset="-128"/>
              <a:cs typeface="+mn-lt"/>
            </a:endParaRPr>
          </a:p>
          <a:p>
            <a:pPr lvl="1" indent="0">
              <a:buFont typeface="Arial" panose="020B0604020202020204" pitchFamily="34" charset="0"/>
              <a:buNone/>
            </a:pPr>
            <a:r>
              <a:rPr lang="en-US" altLang="en-US" sz="1400" i="1">
                <a:solidFill>
                  <a:schemeClr val="accent1">
                    <a:lumMod val="75000"/>
                  </a:schemeClr>
                </a:solidFill>
                <a:ea typeface="Yu Gothic Medium" panose="020B0500000000000000" charset="-128"/>
                <a:cs typeface="+mn-lt"/>
              </a:rPr>
              <a:t>├── no_helmet/    (1,034 images)</a:t>
            </a:r>
            <a:endParaRPr lang="en-US" altLang="en-US" sz="1400" i="1">
              <a:solidFill>
                <a:schemeClr val="accent1">
                  <a:lumMod val="75000"/>
                </a:schemeClr>
              </a:solidFill>
              <a:ea typeface="Yu Gothic Medium" panose="020B0500000000000000" charset="-128"/>
              <a:cs typeface="+mn-lt"/>
            </a:endParaRPr>
          </a:p>
          <a:p>
            <a:pPr lvl="1" indent="0">
              <a:buFont typeface="Arial" panose="020B0604020202020204" pitchFamily="34" charset="0"/>
              <a:buNone/>
            </a:pPr>
            <a:r>
              <a:rPr lang="en-US" altLang="en-US" sz="1400" i="1">
                <a:solidFill>
                  <a:schemeClr val="accent1">
                    <a:lumMod val="75000"/>
                  </a:schemeClr>
                </a:solidFill>
                <a:ea typeface="Yu Gothic Medium" panose="020B0500000000000000" charset="-128"/>
                <a:cs typeface="+mn-lt"/>
              </a:rPr>
              <a:t>├── with_helmet/  (1,615 images)</a:t>
            </a:r>
            <a:endParaRPr lang="en-US" altLang="en-US" sz="1400" i="1">
              <a:solidFill>
                <a:schemeClr val="accent1">
                  <a:lumMod val="75000"/>
                </a:schemeClr>
              </a:solidFill>
              <a:ea typeface="Yu Gothic Medium" panose="020B0500000000000000" charset="-128"/>
              <a:cs typeface="+mn-lt"/>
            </a:endParaRPr>
          </a:p>
          <a:p>
            <a:pPr lvl="1" indent="0">
              <a:buFont typeface="Arial" panose="020B0604020202020204" pitchFamily="34" charset="0"/>
              <a:buNone/>
            </a:pPr>
            <a:r>
              <a:rPr lang="en-US" altLang="en-US" sz="1400" i="1">
                <a:solidFill>
                  <a:schemeClr val="accent1">
                    <a:lumMod val="75000"/>
                  </a:schemeClr>
                </a:solidFill>
                <a:ea typeface="Yu Gothic Medium" panose="020B0500000000000000" charset="-128"/>
                <a:cs typeface="+mn-lt"/>
              </a:rPr>
              <a:t>└── two_person/   (762 images)</a:t>
            </a:r>
            <a:endParaRPr lang="en-US" altLang="en-US" sz="1400" i="1">
              <a:solidFill>
                <a:schemeClr val="accent1">
                  <a:lumMod val="75000"/>
                </a:schemeClr>
              </a:solidFill>
              <a:ea typeface="Yu Gothic Medium" panose="020B0500000000000000" charset="-128"/>
              <a:cs typeface="+mn-lt"/>
            </a:endParaRPr>
          </a:p>
          <a:p>
            <a:pPr indent="0">
              <a:buFont typeface="Arial" panose="020B0604020202020204" pitchFamily="34" charset="0"/>
              <a:buNone/>
            </a:pPr>
            <a:endParaRPr lang="en-US" altLang="en-US" sz="1400" i="1">
              <a:solidFill>
                <a:schemeClr val="accent1">
                  <a:lumMod val="75000"/>
                </a:schemeClr>
              </a:solidFill>
              <a:ea typeface="Yu Gothic Medium" panose="020B0500000000000000" charset="-128"/>
              <a:cs typeface="+mn-lt"/>
            </a:endParaRPr>
          </a:p>
          <a:p>
            <a:pPr indent="0">
              <a:buFont typeface="Arial" panose="020B0604020202020204" pitchFamily="34" charset="0"/>
              <a:buNone/>
            </a:pPr>
            <a:endParaRPr lang="en-US" altLang="en-US" sz="1400" i="1">
              <a:solidFill>
                <a:schemeClr val="accent1">
                  <a:lumMod val="75000"/>
                </a:schemeClr>
              </a:solidFill>
              <a:ea typeface="Yu Gothic Medium" panose="020B0500000000000000" charset="-128"/>
              <a:cs typeface="+mn-lt"/>
            </a:endParaRPr>
          </a:p>
          <a:p>
            <a:pPr indent="0">
              <a:buFont typeface="Arial" panose="020B0604020202020204" pitchFamily="34" charset="0"/>
              <a:buNone/>
            </a:pPr>
            <a:endParaRPr lang="en-US" altLang="en-US">
              <a:solidFill>
                <a:schemeClr val="tx1"/>
              </a:solidFill>
              <a:ea typeface="Yu Gothic Medium" panose="020B0500000000000000" charset="-128"/>
              <a:cs typeface="+mn-lt"/>
            </a:endParaRPr>
          </a:p>
          <a:p>
            <a:pPr marL="285750" indent="-285750">
              <a:buFont typeface="Arial" panose="020B0604020202020204" pitchFamily="34" charset="0"/>
              <a:buChar char="•"/>
            </a:pPr>
            <a:r>
              <a:rPr lang="en-US" altLang="en-US">
                <a:solidFill>
                  <a:schemeClr val="tx1"/>
                </a:solidFill>
                <a:ea typeface="Yu Gothic Medium" panose="020B0500000000000000" charset="-128"/>
                <a:cs typeface="+mn-lt"/>
              </a:rPr>
              <a:t>Ensure all images are in .jpg format and within the 512×512 to 1080×1080 pixel range to match the SSDLite320–640 input requirements.</a:t>
            </a:r>
            <a:endParaRPr lang="en-US" altLang="en-US">
              <a:solidFill>
                <a:schemeClr val="tx1"/>
              </a:solidFill>
              <a:ea typeface="Yu Gothic Medium" panose="020B0500000000000000" charset="-128"/>
              <a:cs typeface="+mn-lt"/>
            </a:endParaRPr>
          </a:p>
        </p:txBody>
      </p:sp>
      <p:pic>
        <p:nvPicPr>
          <p:cNvPr id="3" name="Picture 2"/>
          <p:cNvPicPr>
            <a:picLocks noChangeAspect="1"/>
          </p:cNvPicPr>
          <p:nvPr/>
        </p:nvPicPr>
        <p:blipFill>
          <a:blip r:embed="rId1"/>
          <a:stretch>
            <a:fillRect/>
          </a:stretch>
        </p:blipFill>
        <p:spPr>
          <a:xfrm>
            <a:off x="4171950" y="2050415"/>
            <a:ext cx="4087495" cy="1432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Shuffling and Renaming</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6" name="Text Box 5"/>
          <p:cNvSpPr txBox="1"/>
          <p:nvPr/>
        </p:nvSpPr>
        <p:spPr>
          <a:xfrm>
            <a:off x="1048385" y="1082675"/>
            <a:ext cx="6479540" cy="4609465"/>
          </a:xfrm>
          <a:prstGeom prst="rect">
            <a:avLst/>
          </a:prstGeom>
          <a:noFill/>
        </p:spPr>
        <p:txBody>
          <a:bodyPr wrap="square" rtlCol="0">
            <a:noAutofit/>
          </a:bodyPr>
          <a:p>
            <a:pPr marL="285750" indent="-285750">
              <a:buFont typeface="Arial" panose="020B0604020202020204" pitchFamily="34" charset="0"/>
              <a:buChar char="•"/>
            </a:pPr>
            <a:r>
              <a:rPr lang="en-US" altLang="en-US">
                <a:solidFill>
                  <a:schemeClr val="tx1"/>
                </a:solidFill>
                <a:ea typeface="Yu Gothic Medium" panose="020B0500000000000000" charset="-128"/>
                <a:cs typeface="+mn-lt"/>
              </a:rPr>
              <a:t>Use </a:t>
            </a:r>
            <a:r>
              <a:rPr lang="en-US" altLang="en-US" b="1">
                <a:solidFill>
                  <a:schemeClr val="tx1"/>
                </a:solidFill>
                <a:ea typeface="Yu Gothic Medium" panose="020B0500000000000000" charset="-128"/>
                <a:cs typeface="+mn-lt"/>
              </a:rPr>
              <a:t>shuffler.py</a:t>
            </a:r>
            <a:r>
              <a:rPr lang="en-US" altLang="en-US">
                <a:solidFill>
                  <a:schemeClr val="tx1"/>
                </a:solidFill>
                <a:ea typeface="Yu Gothic Medium" panose="020B0500000000000000" charset="-128"/>
                <a:cs typeface="+mn-lt"/>
              </a:rPr>
              <a:t> to randomly shuffle images within each class folder and rename them as </a:t>
            </a:r>
            <a:r>
              <a:rPr lang="en-US" altLang="en-US" b="1">
                <a:solidFill>
                  <a:schemeClr val="tx1"/>
                </a:solidFill>
                <a:ea typeface="Yu Gothic Medium" panose="020B0500000000000000" charset="-128"/>
                <a:cs typeface="+mn-lt"/>
              </a:rPr>
              <a:t>{class_name}_{order}.jpg</a:t>
            </a:r>
            <a:endParaRPr lang="en-US" altLang="en-US" b="1">
              <a:solidFill>
                <a:schemeClr val="tx1"/>
              </a:solidFill>
              <a:ea typeface="Yu Gothic Medium" panose="020B0500000000000000" charset="-128"/>
              <a:cs typeface="+mn-lt"/>
            </a:endParaRPr>
          </a:p>
          <a:p>
            <a:pPr marL="285750" indent="-285750">
              <a:buFont typeface="Arial" panose="020B0604020202020204" pitchFamily="34" charset="0"/>
              <a:buChar char="•"/>
            </a:pPr>
            <a:endParaRPr lang="en-US" altLang="en-US" b="1">
              <a:solidFill>
                <a:schemeClr val="tx1"/>
              </a:solidFill>
              <a:ea typeface="Yu Gothic Medium" panose="020B0500000000000000" charset="-128"/>
              <a:cs typeface="+mn-lt"/>
            </a:endParaRPr>
          </a:p>
          <a:p>
            <a:pPr marL="285750" indent="-285750">
              <a:buFont typeface="Arial" panose="020B0604020202020204" pitchFamily="34" charset="0"/>
              <a:buChar char="•"/>
            </a:pPr>
            <a:r>
              <a:rPr lang="en-US" altLang="en-US">
                <a:solidFill>
                  <a:schemeClr val="tx1"/>
                </a:solidFill>
                <a:ea typeface="Yu Gothic Medium" panose="020B0500000000000000" charset="-128"/>
                <a:cs typeface="+mn-lt"/>
              </a:rPr>
              <a:t>This step will prevent overfit and makes the model more robust</a:t>
            </a:r>
            <a:br>
              <a:rPr lang="en-US" altLang="en-US">
                <a:solidFill>
                  <a:schemeClr val="tx1"/>
                </a:solidFill>
                <a:ea typeface="Yu Gothic Medium" panose="020B0500000000000000" charset="-128"/>
                <a:cs typeface="+mn-lt"/>
              </a:rPr>
            </a:br>
            <a:endParaRPr lang="en-US" altLang="en-US">
              <a:solidFill>
                <a:schemeClr val="tx1"/>
              </a:solidFill>
              <a:ea typeface="Yu Gothic Medium" panose="020B0500000000000000" charset="-128"/>
              <a:cs typeface="+mn-lt"/>
            </a:endParaRPr>
          </a:p>
          <a:p>
            <a:pPr marL="285750" indent="-285750">
              <a:buFont typeface="Arial" panose="020B0604020202020204" pitchFamily="34" charset="0"/>
              <a:buChar char="•"/>
            </a:pPr>
            <a:r>
              <a:rPr lang="en-US" altLang="en-US">
                <a:solidFill>
                  <a:schemeClr val="tx1"/>
                </a:solidFill>
                <a:ea typeface="Yu Gothic Medium" panose="020B0500000000000000" charset="-128"/>
                <a:cs typeface="+mn-lt"/>
              </a:rPr>
              <a:t>Run:</a:t>
            </a:r>
            <a:endParaRPr lang="en-US" altLang="en-US">
              <a:solidFill>
                <a:schemeClr val="tx1"/>
              </a:solidFill>
              <a:ea typeface="Yu Gothic Medium" panose="020B0500000000000000" charset="-128"/>
              <a:cs typeface="+mn-lt"/>
            </a:endParaRPr>
          </a:p>
          <a:p>
            <a:pPr lvl="1" indent="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rPr>
              <a:t>python shuffler.py </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lvl="1" indent="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rPr>
              <a:t># Will rename images inside the given folder. E.g. with_helmet_1.jpg, with_helmet_2.jpg, ...</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indent="0">
              <a:buFont typeface="Arial" panose="020B0604020202020204" pitchFamily="34" charset="0"/>
              <a:buNone/>
            </a:pP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indent="0">
              <a:buFont typeface="Arial" panose="020B0604020202020204" pitchFamily="34" charset="0"/>
              <a:buNone/>
            </a:pP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indent="0">
              <a:buFont typeface="Arial" panose="020B0604020202020204" pitchFamily="34" charset="0"/>
              <a:buNone/>
            </a:pP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p:txBody>
      </p:sp>
      <p:pic>
        <p:nvPicPr>
          <p:cNvPr id="4" name="Picture 3"/>
          <p:cNvPicPr>
            <a:picLocks noChangeAspect="1"/>
          </p:cNvPicPr>
          <p:nvPr/>
        </p:nvPicPr>
        <p:blipFill>
          <a:blip r:embed="rId1"/>
          <a:stretch>
            <a:fillRect/>
          </a:stretch>
        </p:blipFill>
        <p:spPr>
          <a:xfrm>
            <a:off x="1048385" y="3793490"/>
            <a:ext cx="5174615" cy="2315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Auto-Labeling</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3" name="Text Box 2"/>
          <p:cNvSpPr txBox="1"/>
          <p:nvPr/>
        </p:nvSpPr>
        <p:spPr>
          <a:xfrm>
            <a:off x="373380" y="1198880"/>
            <a:ext cx="7023100" cy="3628390"/>
          </a:xfrm>
          <a:prstGeom prst="rect">
            <a:avLst/>
          </a:prstGeom>
          <a:noFill/>
        </p:spPr>
        <p:txBody>
          <a:bodyPr wrap="square" rtlCol="0">
            <a:noAutofit/>
          </a:bodyPr>
          <a:p>
            <a:pPr marL="285750" indent="-285750">
              <a:buFont typeface="Arial" panose="020B0604020202020204" pitchFamily="34" charset="0"/>
              <a:buChar char="•"/>
            </a:pPr>
            <a:r>
              <a:rPr lang="en-US" altLang="en-US"/>
              <a:t>Install the following packages:</a:t>
            </a:r>
            <a:endParaRPr lang="en-US" altLang="en-US"/>
          </a:p>
          <a:p>
            <a:pPr lvl="1" indent="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sym typeface="+mn-ea"/>
              </a:rPr>
              <a:t>pip install ultralytics</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lvl="1" indent="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sym typeface="+mn-ea"/>
              </a:rPr>
              <a:t>pip install pillow</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Make sure you have CUDA available if you are going to use GPU for auto detecting objects</a:t>
            </a:r>
            <a:endParaRPr lang="en-US" altLang="en-US"/>
          </a:p>
          <a:p>
            <a:pPr lvl="1" indent="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sym typeface="+mn-ea"/>
              </a:rPr>
              <a:t>python -c "import torch; print(torch.cuda.is_available())"</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lvl="1" indent="0">
              <a:buFont typeface="Arial" panose="020B0604020202020204" pitchFamily="34" charset="0"/>
              <a:buNone/>
            </a:pPr>
            <a:endParaRPr lang="en-US" altLang="en-US"/>
          </a:p>
          <a:p>
            <a:pPr marL="285750" indent="-285750">
              <a:buFont typeface="Arial" panose="020B0604020202020204" pitchFamily="34" charset="0"/>
              <a:buChar char="•"/>
            </a:pPr>
            <a:r>
              <a:rPr lang="en-US" altLang="en-US"/>
              <a:t>Create XML files</a:t>
            </a:r>
            <a:endParaRPr lang="en-US" altLang="en-US"/>
          </a:p>
          <a:p>
            <a:pPr lvl="1" indent="0">
              <a:buFont typeface="Arial" panose="020B0604020202020204" pitchFamily="34" charset="0"/>
              <a:buNone/>
            </a:pPr>
            <a:r>
              <a:rPr lang="en-US" altLang="en-US"/>
              <a:t>Now run </a:t>
            </a:r>
            <a:r>
              <a:rPr lang="en-US" altLang="en-US" b="1"/>
              <a:t>xml_maker.py</a:t>
            </a:r>
            <a:r>
              <a:rPr lang="en-US" altLang="en-US"/>
              <a:t> to create XML labels for each class folder. Make sure you pass correct dataset root that contains the class folders with images e.g. </a:t>
            </a:r>
            <a:r>
              <a:rPr lang="en-US" altLang="en-US" b="1"/>
              <a:t>./dataset_root</a:t>
            </a:r>
            <a:endParaRPr lang="en-US" altLang="en-US" b="1"/>
          </a:p>
          <a:p>
            <a:pPr marL="0" lvl="1" indent="457200">
              <a:buFont typeface="Arial" panose="020B0604020202020204" pitchFamily="34" charset="0"/>
              <a:buNone/>
            </a:pPr>
            <a:r>
              <a:rPr lang="en-US" altLang="en-US" sz="1400">
                <a:solidFill>
                  <a:schemeClr val="accent1"/>
                </a:solidFill>
                <a:latin typeface="Cascadia Mono" panose="020B0609020000020004" charset="0"/>
                <a:ea typeface="Yu Gothic Medium" panose="020B0500000000000000" charset="-128"/>
                <a:cs typeface="Cascadia Mono" panose="020B0609020000020004" charset="0"/>
                <a:sym typeface="+mn-ea"/>
              </a:rPr>
              <a:t>python xml_maker.py</a:t>
            </a:r>
            <a:endParaRPr lang="en-US" altLang="en-US" sz="1400">
              <a:solidFill>
                <a:schemeClr val="accent1"/>
              </a:solidFill>
              <a:latin typeface="Cascadia Mono" panose="020B0609020000020004" charset="0"/>
              <a:ea typeface="Yu Gothic Medium" panose="020B0500000000000000" charset="-128"/>
              <a:cs typeface="Cascadia Mono" panose="020B0609020000020004" charset="0"/>
            </a:endParaRPr>
          </a:p>
          <a:p>
            <a:pPr lvl="1" indent="0">
              <a:buFont typeface="Arial" panose="020B0604020202020204" pitchFamily="34" charset="0"/>
              <a:buNone/>
            </a:pPr>
            <a:endParaRPr lang="en-US" altLang="en-US" b="1"/>
          </a:p>
          <a:p>
            <a:pPr lvl="1" indent="0">
              <a:buFont typeface="Arial" panose="020B0604020202020204" pitchFamily="34" charset="0"/>
              <a:buNone/>
            </a:pPr>
            <a:endParaRPr lang="en-US" altLang="en-US"/>
          </a:p>
          <a:p>
            <a:pPr lvl="1" indent="0">
              <a:buFont typeface="Arial" panose="020B0604020202020204" pitchFamily="34" charset="0"/>
              <a:buNone/>
            </a:pPr>
            <a:endParaRPr lang="en-US" altLang="en-US">
              <a:solidFill>
                <a:schemeClr val="accent1"/>
              </a:solidFill>
              <a:latin typeface="Cascadia Mono" panose="020B0609020000020004" charset="0"/>
              <a:ea typeface="Yu Gothic Medium" panose="020B0500000000000000" charset="-128"/>
              <a:cs typeface="Cascadia Mono" panose="020B06090200000200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380" y="214630"/>
            <a:ext cx="8495665" cy="576580"/>
          </a:xfrm>
        </p:spPr>
        <p:txBody>
          <a:bodyPr/>
          <a:lstStyle/>
          <a:p>
            <a:pPr algn="l"/>
            <a:r>
              <a:rPr lang="en-US" altLang="en-US" sz="3200" dirty="0">
                <a:solidFill>
                  <a:schemeClr val="tx1">
                    <a:lumMod val="65000"/>
                    <a:lumOff val="35000"/>
                  </a:schemeClr>
                </a:solidFill>
                <a:latin typeface="Franklin Gothic Medium" panose="020B0603020102020204" charset="0"/>
                <a:cs typeface="Franklin Gothic Medium" panose="020B0603020102020204" charset="0"/>
              </a:rPr>
              <a:t>xml_maker.py</a:t>
            </a:r>
            <a:endParaRPr lang="en-US" altLang="en-US" sz="3200" dirty="0">
              <a:solidFill>
                <a:schemeClr val="tx1">
                  <a:lumMod val="65000"/>
                  <a:lumOff val="35000"/>
                </a:schemeClr>
              </a:solidFill>
              <a:latin typeface="Franklin Gothic Medium" panose="020B0603020102020204" charset="0"/>
              <a:cs typeface="Franklin Gothic Medium" panose="020B0603020102020204" charset="0"/>
            </a:endParaRPr>
          </a:p>
        </p:txBody>
      </p:sp>
      <p:sp>
        <p:nvSpPr>
          <p:cNvPr id="3" name="Text Box 2"/>
          <p:cNvSpPr txBox="1"/>
          <p:nvPr/>
        </p:nvSpPr>
        <p:spPr>
          <a:xfrm>
            <a:off x="267335" y="1198880"/>
            <a:ext cx="6072505" cy="3628390"/>
          </a:xfrm>
          <a:prstGeom prst="rect">
            <a:avLst/>
          </a:prstGeom>
          <a:noFill/>
        </p:spPr>
        <p:txBody>
          <a:bodyPr wrap="square" rtlCol="0">
            <a:noAutofit/>
          </a:bodyPr>
          <a:p>
            <a:pPr marL="742950" lvl="1" indent="-285750">
              <a:buFont typeface="Arial" panose="020B0604020202020204" pitchFamily="34" charset="0"/>
              <a:buChar char="•"/>
            </a:pPr>
            <a:r>
              <a:rPr lang="en-US" altLang="en-US">
                <a:solidFill>
                  <a:schemeClr val="tx1"/>
                </a:solidFill>
                <a:ea typeface="Yu Gothic Medium" panose="020B0500000000000000" charset="-128"/>
                <a:cs typeface="+mn-lt"/>
              </a:rPr>
              <a:t>There are lack of models that detect classes no_helmet,  with_helmet, two_person for kick-scooter riders.</a:t>
            </a:r>
            <a:endParaRPr lang="en-US" altLang="en-US">
              <a:solidFill>
                <a:schemeClr val="tx1"/>
              </a:solidFill>
              <a:ea typeface="Yu Gothic Medium" panose="020B0500000000000000" charset="-128"/>
              <a:cs typeface="+mn-lt"/>
            </a:endParaRPr>
          </a:p>
          <a:p>
            <a:pPr marL="742950" lvl="1" indent="-285750">
              <a:buFont typeface="Arial" panose="020B0604020202020204" pitchFamily="34" charset="0"/>
              <a:buChar char="•"/>
            </a:pPr>
            <a:endParaRPr lang="en-US" altLang="en-US">
              <a:solidFill>
                <a:schemeClr val="tx1"/>
              </a:solidFill>
              <a:ea typeface="Yu Gothic Medium" panose="020B0500000000000000" charset="-128"/>
              <a:cs typeface="+mn-lt"/>
            </a:endParaRPr>
          </a:p>
          <a:p>
            <a:pPr marL="742950" lvl="1" indent="-285750">
              <a:buFont typeface="Arial" panose="020B0604020202020204" pitchFamily="34" charset="0"/>
              <a:buChar char="•"/>
            </a:pPr>
            <a:r>
              <a:rPr lang="en-US" altLang="en-US">
                <a:solidFill>
                  <a:schemeClr val="tx1"/>
                </a:solidFill>
                <a:ea typeface="Yu Gothic Medium" panose="020B0500000000000000" charset="-128"/>
                <a:cs typeface="+mn-lt"/>
              </a:rPr>
              <a:t>So, we have to only detect humans in each class folder and label that image with the folder name</a:t>
            </a:r>
            <a:endParaRPr lang="en-US" altLang="en-US">
              <a:solidFill>
                <a:schemeClr val="tx1"/>
              </a:solidFill>
              <a:ea typeface="Yu Gothic Medium" panose="020B0500000000000000" charset="-128"/>
              <a:cs typeface="+mn-lt"/>
            </a:endParaRPr>
          </a:p>
          <a:p>
            <a:pPr marL="742950" lvl="1" indent="-285750">
              <a:buFont typeface="Arial" panose="020B0604020202020204" pitchFamily="34" charset="0"/>
              <a:buChar char="•"/>
            </a:pPr>
            <a:endParaRPr lang="en-US" altLang="en-US">
              <a:solidFill>
                <a:schemeClr val="tx1"/>
              </a:solidFill>
              <a:ea typeface="Yu Gothic Medium" panose="020B0500000000000000" charset="-128"/>
              <a:cs typeface="+mn-lt"/>
            </a:endParaRPr>
          </a:p>
          <a:p>
            <a:pPr marL="742950" lvl="1" indent="-285750">
              <a:buFont typeface="Arial" panose="020B0604020202020204" pitchFamily="34" charset="0"/>
              <a:buChar char="•"/>
            </a:pPr>
            <a:r>
              <a:rPr lang="en-US" altLang="en-US">
                <a:solidFill>
                  <a:schemeClr val="tx1"/>
                </a:solidFill>
                <a:ea typeface="Yu Gothic Medium" panose="020B0500000000000000" charset="-128"/>
                <a:cs typeface="+mn-lt"/>
              </a:rPr>
              <a:t>E.g., XML files inside the /with_helmet folder will will be given the class /with_helmet along with the position of the humans inside the corresponding image</a:t>
            </a:r>
            <a:endParaRPr lang="en-US" altLang="en-US">
              <a:solidFill>
                <a:schemeClr val="tx1"/>
              </a:solidFill>
              <a:ea typeface="Yu Gothic Medium" panose="020B0500000000000000" charset="-128"/>
              <a:cs typeface="+mn-lt"/>
            </a:endParaRPr>
          </a:p>
        </p:txBody>
      </p:sp>
      <p:pic>
        <p:nvPicPr>
          <p:cNvPr id="5" name="Picture 4"/>
          <p:cNvPicPr>
            <a:picLocks noChangeAspect="1"/>
          </p:cNvPicPr>
          <p:nvPr/>
        </p:nvPicPr>
        <p:blipFill>
          <a:blip r:embed="rId1"/>
          <a:stretch>
            <a:fillRect/>
          </a:stretch>
        </p:blipFill>
        <p:spPr>
          <a:xfrm>
            <a:off x="6746875" y="1198880"/>
            <a:ext cx="4606290" cy="2249170"/>
          </a:xfrm>
          <a:prstGeom prst="rect">
            <a:avLst/>
          </a:prstGeom>
        </p:spPr>
      </p:pic>
      <p:pic>
        <p:nvPicPr>
          <p:cNvPr id="6" name="Picture 5"/>
          <p:cNvPicPr>
            <a:picLocks noChangeAspect="1"/>
          </p:cNvPicPr>
          <p:nvPr/>
        </p:nvPicPr>
        <p:blipFill>
          <a:blip r:embed="rId2"/>
          <a:stretch>
            <a:fillRect/>
          </a:stretch>
        </p:blipFill>
        <p:spPr>
          <a:xfrm>
            <a:off x="6746240" y="3855720"/>
            <a:ext cx="4606925" cy="1422400"/>
          </a:xfrm>
          <a:prstGeom prst="rect">
            <a:avLst/>
          </a:prstGeom>
        </p:spPr>
      </p:pic>
      <p:sp>
        <p:nvSpPr>
          <p:cNvPr id="7" name="Text Box 6"/>
          <p:cNvSpPr txBox="1"/>
          <p:nvPr/>
        </p:nvSpPr>
        <p:spPr>
          <a:xfrm>
            <a:off x="7017385" y="5338445"/>
            <a:ext cx="4064000" cy="275590"/>
          </a:xfrm>
          <a:prstGeom prst="rect">
            <a:avLst/>
          </a:prstGeom>
          <a:noFill/>
        </p:spPr>
        <p:txBody>
          <a:bodyPr wrap="square" rtlCol="0">
            <a:spAutoFit/>
          </a:bodyPr>
          <a:p>
            <a:pPr algn="ctr"/>
            <a:r>
              <a:rPr lang="en-US" sz="1200"/>
              <a:t>XML file compatible with PASCAL VOC training code</a:t>
            </a:r>
            <a:endParaRPr lang="en-US" sz="1200"/>
          </a:p>
        </p:txBody>
      </p:sp>
      <p:sp>
        <p:nvSpPr>
          <p:cNvPr id="8" name="Text Box 7"/>
          <p:cNvSpPr txBox="1"/>
          <p:nvPr/>
        </p:nvSpPr>
        <p:spPr>
          <a:xfrm>
            <a:off x="267335" y="4540885"/>
            <a:ext cx="6096000" cy="953135"/>
          </a:xfrm>
          <a:prstGeom prst="rect">
            <a:avLst/>
          </a:prstGeom>
          <a:noFill/>
        </p:spPr>
        <p:txBody>
          <a:bodyPr wrap="square" rtlCol="0" anchor="t">
            <a:spAutoFit/>
          </a:bodyPr>
          <a:p>
            <a:r>
              <a:rPr lang="en-US" altLang="en-US" sz="1400"/>
              <a:t>You will now have XML label files created next to each image file. You can now split the dataset into train, test, validation subfolders according to PASCAL VOC format. In our case, we splitted with the ration 8:1:1 for train, test, validation respectively.</a:t>
            </a:r>
            <a:endParaRPr lang="en-US" altLang="en-US" sz="1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3680</Words>
  <Application>WPS Slides</Application>
  <PresentationFormat>Widescreen</PresentationFormat>
  <Paragraphs>124</Paragraphs>
  <Slides>12</Slides>
  <Notes>0</Notes>
  <HiddenSlides>0</HiddenSlides>
  <MMClips>0</MMClips>
  <ScaleCrop>false</ScaleCrop>
  <HeadingPairs>
    <vt:vector size="6" baseType="variant">
      <vt:variant>
        <vt:lpstr>已用的字体</vt:lpstr>
      </vt:variant>
      <vt:variant>
        <vt:i4>47</vt:i4>
      </vt:variant>
      <vt:variant>
        <vt:lpstr>主题</vt:lpstr>
      </vt:variant>
      <vt:variant>
        <vt:i4>1</vt:i4>
      </vt:variant>
      <vt:variant>
        <vt:lpstr>幻灯片标题</vt:lpstr>
      </vt:variant>
      <vt:variant>
        <vt:i4>12</vt:i4>
      </vt:variant>
    </vt:vector>
  </HeadingPairs>
  <TitlesOfParts>
    <vt:vector size="60" baseType="lpstr">
      <vt:lpstr>Arial</vt:lpstr>
      <vt:lpstr>SimSun</vt:lpstr>
      <vt:lpstr>Wingdings</vt:lpstr>
      <vt:lpstr>Calibri Light</vt:lpstr>
      <vt:lpstr>Calibri</vt:lpstr>
      <vt:lpstr>Microsoft YaHei</vt:lpstr>
      <vt:lpstr>Arial Unicode MS</vt:lpstr>
      <vt:lpstr>Bahnschrift Condensed</vt:lpstr>
      <vt:lpstr>Arial Black</vt:lpstr>
      <vt:lpstr>Bahnschrift</vt:lpstr>
      <vt:lpstr>Bahnschrift Light</vt:lpstr>
      <vt:lpstr>Bahnschrift Light Condensed</vt:lpstr>
      <vt:lpstr>Bahnschrift SemiLight</vt:lpstr>
      <vt:lpstr>Bahnschrift SemiCondensed</vt:lpstr>
      <vt:lpstr>Book Antiqua</vt:lpstr>
      <vt:lpstr>Cascadia Code ExtraLight</vt:lpstr>
      <vt:lpstr>Cascadia Code Light</vt:lpstr>
      <vt:lpstr>Cascadia Code SemiBold</vt:lpstr>
      <vt:lpstr>Cascadia Mono SemiBold</vt:lpstr>
      <vt:lpstr>Courier New</vt:lpstr>
      <vt:lpstr>Gabriola</vt:lpstr>
      <vt:lpstr>Franklin Gothic Medium</vt:lpstr>
      <vt:lpstr>Yu Gothic UI Semibold</vt:lpstr>
      <vt:lpstr>Malgun Gothic</vt:lpstr>
      <vt:lpstr>Yu Gothic Medium</vt:lpstr>
      <vt:lpstr>Candara Light</vt:lpstr>
      <vt:lpstr>Cambria Math</vt:lpstr>
      <vt:lpstr>Candara</vt:lpstr>
      <vt:lpstr>Cascadia Mono</vt:lpstr>
      <vt:lpstr>HoloLens MDL2 Assets</vt:lpstr>
      <vt:lpstr>Georgia</vt:lpstr>
      <vt:lpstr>Bahnschrift SemiBold</vt:lpstr>
      <vt:lpstr>Bahnschrift SemiBold Condensed</vt:lpstr>
      <vt:lpstr>Batang</vt:lpstr>
      <vt:lpstr>Corbel Light</vt:lpstr>
      <vt:lpstr>Cambria</vt:lpstr>
      <vt:lpstr>DotumChe</vt:lpstr>
      <vt:lpstr>Dotum</vt:lpstr>
      <vt:lpstr>Dubai Light</vt:lpstr>
      <vt:lpstr>Javanese Text</vt:lpstr>
      <vt:lpstr>Microsoft New Tai Lue</vt:lpstr>
      <vt:lpstr>Microsoft JhengHei UI Light</vt:lpstr>
      <vt:lpstr>Microsoft JhengHei</vt:lpstr>
      <vt:lpstr>Microsoft Himalaya</vt:lpstr>
      <vt:lpstr>Microsoft YaHei UI Light</vt:lpstr>
      <vt:lpstr>Segoe UI Light</vt:lpstr>
      <vt:lpstr>Segoe UI Emoji</vt:lpstr>
      <vt:lpstr>Office Theme</vt:lpstr>
      <vt:lpstr>PowerPoint 演示文稿</vt:lpstr>
      <vt:lpstr>Making Custom Dataset using Auto-labeling</vt:lpstr>
      <vt:lpstr>The problem</vt:lpstr>
      <vt:lpstr>Data preparation</vt:lpstr>
      <vt:lpstr>The problem</vt:lpstr>
      <vt:lpstr>Data preparation</vt:lpstr>
      <vt:lpstr>Folder organization</vt:lpstr>
      <vt:lpstr>Shuffling and Renaming</vt:lpstr>
      <vt:lpstr>Auto-Labeling</vt:lpstr>
      <vt:lpstr>xml_maker.py</vt:lpstr>
      <vt:lpstr>xml_maker.py</vt:lpstr>
      <vt:lpstr>Notes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Bekhzod</dc:creator>
  <cp:lastModifiedBy>Bekhzod Shukhratov</cp:lastModifiedBy>
  <cp:revision>63</cp:revision>
  <dcterms:created xsi:type="dcterms:W3CDTF">2025-05-07T04:54:38Z</dcterms:created>
  <dcterms:modified xsi:type="dcterms:W3CDTF">2025-05-07T06:37:47Z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470291058C6144FD9934F758E28BE02F_12</vt:lpwstr>
  </property>
  <property fmtid="{D5CDD505-2E9C-101B-9397-08002B2CF9AE}" pid="3" name="KSOProductBuildVer">
    <vt:lpwstr>1033-12.2.0.20795</vt:lpwstr>
  </property>
</Properties>
</file>